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aleway" pitchFamily="2" charset="0"/>
      <p:regular r:id="rId13"/>
      <p:bold r:id="rId14"/>
    </p:embeddedFont>
    <p:embeddedFont>
      <p:font typeface="Roboto" panose="02000000000000000000" pitchFamily="2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0" d="100"/>
          <a:sy n="60" d="100"/>
        </p:scale>
        <p:origin x="1061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553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2980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Proteção de Dados Pessoais na Era Digital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20779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Lei Geral de Proteção de Dados (LGPD) entrou em vigor em 2020. É um marco legal fundamental que garante a proteção dos dados pessoais de todos os brasileiros.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86" y="2326600"/>
            <a:ext cx="4944308" cy="35763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5066" y="597694"/>
            <a:ext cx="7626667" cy="1354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Considerações finais e próximos passos</a:t>
            </a:r>
            <a:endParaRPr lang="en-US" sz="4250" dirty="0"/>
          </a:p>
        </p:txBody>
      </p:sp>
      <p:sp>
        <p:nvSpPr>
          <p:cNvPr id="5" name="Text 1"/>
          <p:cNvSpPr/>
          <p:nvPr/>
        </p:nvSpPr>
        <p:spPr>
          <a:xfrm>
            <a:off x="6245066" y="2277785"/>
            <a:ext cx="7626667" cy="1734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 fundamental que as empresas se adaptem às exigências da LGPD e implementem medidas para garantir a proteção de dados pessoais. A LGPD não é um obstáculo, mas uma oportunidade para fortalecer a confiança com os clientes e usuários, construir uma reputação sólida e gerar valor para o negócio.</a:t>
            </a:r>
            <a:endParaRPr lang="en-US" sz="1700" dirty="0"/>
          </a:p>
        </p:txBody>
      </p:sp>
      <p:sp>
        <p:nvSpPr>
          <p:cNvPr id="6" name="Shape 2"/>
          <p:cNvSpPr/>
          <p:nvPr/>
        </p:nvSpPr>
        <p:spPr>
          <a:xfrm>
            <a:off x="6245066" y="4499610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419255" y="4580811"/>
            <a:ext cx="13918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6949440" y="4499610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Conhecimento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6949440" y="4968359"/>
            <a:ext cx="3000613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Continue se informando sobre a LGPD e as suas aplicações práticas.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10166747" y="4499610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10325814" y="4580811"/>
            <a:ext cx="16942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550" dirty="0"/>
          </a:p>
        </p:txBody>
      </p:sp>
      <p:sp>
        <p:nvSpPr>
          <p:cNvPr id="12" name="Text 8"/>
          <p:cNvSpPr/>
          <p:nvPr/>
        </p:nvSpPr>
        <p:spPr>
          <a:xfrm>
            <a:off x="10871121" y="4499610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Implementação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10871121" y="4968359"/>
            <a:ext cx="3000613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Implemente medidas para garantir o cumprimento da LGPD na sua empresa.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6245066" y="6469380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6402110" y="6550581"/>
            <a:ext cx="17359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550" dirty="0"/>
          </a:p>
        </p:txBody>
      </p:sp>
      <p:sp>
        <p:nvSpPr>
          <p:cNvPr id="16" name="Text 12"/>
          <p:cNvSpPr/>
          <p:nvPr/>
        </p:nvSpPr>
        <p:spPr>
          <a:xfrm>
            <a:off x="6949440" y="6469380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Consultoria</a:t>
            </a:r>
            <a:endParaRPr lang="en-US" sz="2100" dirty="0"/>
          </a:p>
        </p:txBody>
      </p:sp>
      <p:sp>
        <p:nvSpPr>
          <p:cNvPr id="17" name="Text 13"/>
          <p:cNvSpPr/>
          <p:nvPr/>
        </p:nvSpPr>
        <p:spPr>
          <a:xfrm>
            <a:off x="6949440" y="6938129"/>
            <a:ext cx="6922294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Busque orientação de especialistas para garantir a conformidade com a LGPD.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9265"/>
            <a:ext cx="71132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 que são dados pessoais?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83820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Dados pessoais são informações que podem identificar uma pessoa. Nome, CPF, endereço, e-mail, número de telefone, hábitos de consumo, histórico médico, localização geográfica, dados de navegação na internet, entre outros.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8001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76074" y="3885128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Nome completo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4290536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Nome próprio e sobrenome.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38001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851916" y="3885128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22583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CPF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22583" y="429053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Número de Cadastro de Pessoa Física, único e exclusivo.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8612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58096" y="5946219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5861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de nascimento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30906" y="635162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Dia, mês e ano do nascimento da pessoa.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4685467" y="58612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4847749" y="5946219"/>
            <a:ext cx="1857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5422583" y="5861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Endereço residencial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5422583" y="635162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 de moradia da pessoa, com rua, número, bairro, cidade e estado.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0347"/>
            <a:ext cx="106965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Dados pessoais sensíveis e não sensíveis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3275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Dados sensíveis são informações mais delicadas que exigem proteção especial. São dados que, se expostos, podem causar danos à pessoa, como discriminação, preconceito ou perseguição.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405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Dados sensíveis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156692" y="3821668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Origem racial ou étnica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56692" y="4263866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Convicção religiosa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56692" y="4706064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Opinião política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56692" y="5148263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Filiação sindical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56692" y="5590461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Dados genéticos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56692" y="6032659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6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Dados biométricos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156692" y="6474857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7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Dados sobre saúde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56692" y="6917055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8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Dados sobre vida sexual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32405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Dados não sensíveis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62424" y="3821668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Nome completo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62424" y="4263866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CPF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62424" y="4706064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Endereço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62424" y="5148263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Número de telefone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62424" y="5590461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E-mail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62424" y="6032659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6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Profissão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62424" y="6474857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7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de nascimento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38" y="106096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Princípios da LGPD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1638" y="2014538"/>
            <a:ext cx="7700724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LGPD se baseia em princípios que orientam o tratamento de dados pessoais. Os princípios garantem o uso responsável e ético das informações.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1638" y="2906316"/>
            <a:ext cx="3747373" cy="1863090"/>
          </a:xfrm>
          <a:prstGeom prst="roundRect">
            <a:avLst>
              <a:gd name="adj" fmla="val 464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35355" y="312003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Finalidade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35355" y="3565922"/>
            <a:ext cx="3319939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tratamento de dados deve ter finalidade legítima, específica, explícita e informada.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5108" y="2906316"/>
            <a:ext cx="3747373" cy="1863090"/>
          </a:xfrm>
          <a:prstGeom prst="roundRect">
            <a:avLst>
              <a:gd name="adj" fmla="val 464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88825" y="312003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Adequação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888825" y="3565922"/>
            <a:ext cx="3319939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Os dados coletados devem ser adequados, relevantes e pertinentes às finalidades informadas.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1638" y="4975503"/>
            <a:ext cx="3747373" cy="2193012"/>
          </a:xfrm>
          <a:prstGeom prst="roundRect">
            <a:avLst>
              <a:gd name="adj" fmla="val 394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935355" y="5189220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Necessidade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35355" y="5635109"/>
            <a:ext cx="3319939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tratamento de dados deve ser limitado ao mínimo necessário para atingir as finalidades informadas.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675108" y="4975503"/>
            <a:ext cx="3747373" cy="2193012"/>
          </a:xfrm>
          <a:prstGeom prst="roundRect">
            <a:avLst>
              <a:gd name="adj" fmla="val 394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4888825" y="5189220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Transparência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4888825" y="5635109"/>
            <a:ext cx="3319939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tratamento de dados deve ser transparente, com informações claras e acessíveis sobre como os dados são utilizados.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9948" y="424220"/>
            <a:ext cx="5390198" cy="482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Direitos dos titulares de dados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9948" y="1214914"/>
            <a:ext cx="13550503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Os titulares de dados possuem direitos importantes, como o direito de acesso, correção, exclusão, portabilidade e oposição ao tratamento de seus dados.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8" y="1635204"/>
            <a:ext cx="771406" cy="12343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42693" y="1789390"/>
            <a:ext cx="1928574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Acesso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1542693" y="2123003"/>
            <a:ext cx="12547759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titular pode solicitar acesso aos seus dados pessoais.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48" y="2869525"/>
            <a:ext cx="771406" cy="12343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42693" y="3023711"/>
            <a:ext cx="1928574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Correção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542693" y="3357324"/>
            <a:ext cx="12547759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titular pode solicitar a correção de dados pessoais imprecisos ou incompletos.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48" y="4103846"/>
            <a:ext cx="771406" cy="123432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42693" y="4258032"/>
            <a:ext cx="1928574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Exclusão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1542693" y="4591645"/>
            <a:ext cx="12547759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titular pode solicitar a exclusão de dados pessoais em determinadas situações, como quando não forem mais necessários para a finalidade para a qual foram coletados.</a:t>
            </a:r>
            <a:endParaRPr lang="en-US" sz="1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48" y="5338167"/>
            <a:ext cx="771406" cy="123432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42693" y="5492353"/>
            <a:ext cx="1928574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Portabilidade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1542693" y="5825966"/>
            <a:ext cx="12547759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titular pode solicitar a transferência dos seus dados para outro controlador.</a:t>
            </a:r>
            <a:endParaRPr lang="en-US" sz="12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948" y="6572488"/>
            <a:ext cx="771406" cy="123432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42693" y="6726674"/>
            <a:ext cx="1928574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Oposição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1542693" y="7060287"/>
            <a:ext cx="12547759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titular pode se opor ao tratamento de seus dados em determinadas situações, como quando o tratamento for realizado para fins de marketing direto.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2473"/>
            <a:ext cx="68178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Obrigações das empresas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9488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empresas que tratam dados pessoais têm responsabilidades importantes. Essas responsabilidades visam garantir a proteção dos dados e os direitos dos titulares.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309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76074" y="3215997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3130987"/>
            <a:ext cx="47488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Implementar medidas de segurança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530906" y="3621405"/>
            <a:ext cx="5670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empresas devem adotar medidas técnicas e administrativas para proteger os dados pessoais contra acessos não autorizados, uso indevido, alteração, divulgação ou destruição.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667" y="31309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595116" y="3215997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8165783" y="3130987"/>
            <a:ext cx="40547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Manter registros de tratamento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8165783" y="3621405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empresas devem manter registros detalhados sobre o tratamento de dados pessoais, incluindo as finalidades, as bases legais e as medidas de segurança.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5549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58096" y="5639991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5554980"/>
            <a:ext cx="47048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Designar um encarregado de dados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530906" y="6045398"/>
            <a:ext cx="5670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Empresas com grande volume de dados devem designar um encarregado para atuar como ponto de contato com a Autoridade Nacional de Proteção de Dados (ANPD).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667" y="55549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590949" y="5639991"/>
            <a:ext cx="1857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8165783" y="5554980"/>
            <a:ext cx="46938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Atender às solicitações dos titulares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8165783" y="6045398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empresas devem atender às solicitações dos titulares de dados, como acesso, correção, exclusão, portabilidade e oposição.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933" y="474345"/>
            <a:ext cx="6092428" cy="538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Tratamento de dados pessoais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2933" y="1357313"/>
            <a:ext cx="13424535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tratamento de dados pessoais compreende qualquer operação realizada com informações que identificam uma pessoa, desde coleta até o descarte. É importante que seja realizado de forma lícita, leal e transparente.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849868" y="2102287"/>
            <a:ext cx="22860" cy="5652849"/>
          </a:xfrm>
          <a:prstGeom prst="roundRect">
            <a:avLst>
              <a:gd name="adj" fmla="val 316554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1032212" y="2478286"/>
            <a:ext cx="602933" cy="22860"/>
          </a:xfrm>
          <a:prstGeom prst="roundRect">
            <a:avLst>
              <a:gd name="adj" fmla="val 316554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67524" y="2296001"/>
            <a:ext cx="387548" cy="387548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05994" y="2360533"/>
            <a:ext cx="110609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808917" y="2274570"/>
            <a:ext cx="2153603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Coleta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1808917" y="2647117"/>
            <a:ext cx="1221855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coleta de dados deve ser realizada de forma clara, transparente e com o consentimento do titular, quando necessário.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1032212" y="3643313"/>
            <a:ext cx="602933" cy="22860"/>
          </a:xfrm>
          <a:prstGeom prst="roundRect">
            <a:avLst>
              <a:gd name="adj" fmla="val 316554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67524" y="3461028"/>
            <a:ext cx="387548" cy="387548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93968" y="3525560"/>
            <a:ext cx="134660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1808917" y="3439597"/>
            <a:ext cx="2153603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Armazenamento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1808917" y="3812143"/>
            <a:ext cx="1221855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Os dados devem ser armazenados de forma segura, com medidas para proteger contra acessos não autorizados.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1032212" y="4808339"/>
            <a:ext cx="602933" cy="22860"/>
          </a:xfrm>
          <a:prstGeom prst="roundRect">
            <a:avLst>
              <a:gd name="adj" fmla="val 316554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667524" y="4626054"/>
            <a:ext cx="387548" cy="387548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92301" y="4690586"/>
            <a:ext cx="13799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1808917" y="4604623"/>
            <a:ext cx="2153603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Uso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1808917" y="4977170"/>
            <a:ext cx="1221855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uso dos dados deve ser limitado às finalidades informadas ao titular, garantindo o cumprimento do princípio da finalidade.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1032212" y="5973366"/>
            <a:ext cx="602933" cy="22860"/>
          </a:xfrm>
          <a:prstGeom prst="roundRect">
            <a:avLst>
              <a:gd name="adj" fmla="val 316554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667524" y="5791081"/>
            <a:ext cx="387548" cy="387548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90754" y="5855613"/>
            <a:ext cx="141089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1808917" y="5769650"/>
            <a:ext cx="2153603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Compartilhamento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1808917" y="6142196"/>
            <a:ext cx="1221855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compartilhamento de dados com terceiros deve ser realizado com base em uma base legal e com a devida proteção dos dados.</a:t>
            </a:r>
            <a:endParaRPr lang="en-US" sz="1350" dirty="0"/>
          </a:p>
        </p:txBody>
      </p:sp>
      <p:sp>
        <p:nvSpPr>
          <p:cNvPr id="25" name="Shape 23"/>
          <p:cNvSpPr/>
          <p:nvPr/>
        </p:nvSpPr>
        <p:spPr>
          <a:xfrm>
            <a:off x="1032212" y="7138392"/>
            <a:ext cx="602933" cy="22860"/>
          </a:xfrm>
          <a:prstGeom prst="roundRect">
            <a:avLst>
              <a:gd name="adj" fmla="val 316554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667524" y="6956108"/>
            <a:ext cx="387548" cy="387548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790873" y="7020639"/>
            <a:ext cx="140851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1808917" y="6934676"/>
            <a:ext cx="2153603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Descarte</a:t>
            </a:r>
            <a:endParaRPr lang="en-US" sz="1650" dirty="0"/>
          </a:p>
        </p:txBody>
      </p:sp>
      <p:sp>
        <p:nvSpPr>
          <p:cNvPr id="29" name="Text 27"/>
          <p:cNvSpPr/>
          <p:nvPr/>
        </p:nvSpPr>
        <p:spPr>
          <a:xfrm>
            <a:off x="1808917" y="7307223"/>
            <a:ext cx="1221855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descarte de dados pessoais deve ser realizado de forma segura, garantindo a eliminação completa das informações.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8873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242" y="228838"/>
            <a:ext cx="2753916" cy="183106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0794" y="3083957"/>
            <a:ext cx="5239107" cy="572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Consentimento do titular</a:t>
            </a:r>
            <a:endParaRPr lang="en-US" sz="3600" dirty="0"/>
          </a:p>
        </p:txBody>
      </p:sp>
      <p:sp>
        <p:nvSpPr>
          <p:cNvPr id="5" name="Text 1"/>
          <p:cNvSpPr/>
          <p:nvPr/>
        </p:nvSpPr>
        <p:spPr>
          <a:xfrm>
            <a:off x="640794" y="3930729"/>
            <a:ext cx="13348811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consentimento do titular é fundamental para o tratamento de dados pessoais. O consentimento deve ser livre, específico, informado e inequívoco.</a:t>
            </a:r>
            <a:endParaRPr lang="en-US" sz="1400" dirty="0"/>
          </a:p>
        </p:txBody>
      </p:sp>
      <p:sp>
        <p:nvSpPr>
          <p:cNvPr id="6" name="Shape 2"/>
          <p:cNvSpPr/>
          <p:nvPr/>
        </p:nvSpPr>
        <p:spPr>
          <a:xfrm>
            <a:off x="640794" y="4429601"/>
            <a:ext cx="13348811" cy="3004661"/>
          </a:xfrm>
          <a:prstGeom prst="roundRect">
            <a:avLst>
              <a:gd name="adj" fmla="val 255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648414" y="4437221"/>
            <a:ext cx="13333571" cy="52768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831413" y="4554617"/>
            <a:ext cx="6296978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Livre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7502009" y="4554617"/>
            <a:ext cx="6296978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titular deve consentir livremente, sem qualquer tipo de coerção ou pressão.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648414" y="4964906"/>
            <a:ext cx="13333571" cy="8205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831413" y="5082302"/>
            <a:ext cx="6296978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Específico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7502009" y="5082302"/>
            <a:ext cx="6296978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consentimento deve ser específico para cada finalidade de tratamento de dados.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648414" y="5785485"/>
            <a:ext cx="13333571" cy="8205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831413" y="5902881"/>
            <a:ext cx="6296978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Informado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7502009" y="5902881"/>
            <a:ext cx="6296978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titular deve ser informado de forma clara e precisa sobre as finalidades do tratamento, os dados coletados e as suas responsabilidades.</a:t>
            </a:r>
            <a:endParaRPr lang="en-US" sz="1400" dirty="0"/>
          </a:p>
        </p:txBody>
      </p:sp>
      <p:sp>
        <p:nvSpPr>
          <p:cNvPr id="16" name="Shape 12"/>
          <p:cNvSpPr/>
          <p:nvPr/>
        </p:nvSpPr>
        <p:spPr>
          <a:xfrm>
            <a:off x="648414" y="6606064"/>
            <a:ext cx="13333571" cy="8205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3"/>
          <p:cNvSpPr/>
          <p:nvPr/>
        </p:nvSpPr>
        <p:spPr>
          <a:xfrm>
            <a:off x="831413" y="6723459"/>
            <a:ext cx="6296978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Inequívoco</a:t>
            </a:r>
            <a:endParaRPr lang="en-US" sz="1400" dirty="0"/>
          </a:p>
        </p:txBody>
      </p:sp>
      <p:sp>
        <p:nvSpPr>
          <p:cNvPr id="18" name="Text 14"/>
          <p:cNvSpPr/>
          <p:nvPr/>
        </p:nvSpPr>
        <p:spPr>
          <a:xfrm>
            <a:off x="7502009" y="6723459"/>
            <a:ext cx="6296978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consentimento deve ser inequívoco, expresso de forma clara e compreensível, sem margem para dúvidas.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3387" y="516969"/>
            <a:ext cx="5566529" cy="586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Segurança da informação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43387" y="1385054"/>
            <a:ext cx="7830026" cy="901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segurança da informação é crucial para a proteção de dados pessoais. As empresas devem implementar medidas técnicas e administrativas para garantir a confidencialidade, integridade e disponibilidade dos dados.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387" y="2497336"/>
            <a:ext cx="469225" cy="4692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43387" y="3154204"/>
            <a:ext cx="2346484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Confidencialidade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6143387" y="3559969"/>
            <a:ext cx="783002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Garantir que apenas pessoas autorizadas acessem os dados.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387" y="4423410"/>
            <a:ext cx="469225" cy="46922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43387" y="5080278"/>
            <a:ext cx="2346484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Integridade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6143387" y="5486043"/>
            <a:ext cx="783002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Assegurar que os dados sejam precisos e completos.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387" y="6349484"/>
            <a:ext cx="469225" cy="46922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43387" y="7006352"/>
            <a:ext cx="2346484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Disponibilidade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6143387" y="7412117"/>
            <a:ext cx="783002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Os dados devem estar acessíveis quando necessário.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1019</Words>
  <Application>Microsoft Office PowerPoint</Application>
  <PresentationFormat>Custom</PresentationFormat>
  <Paragraphs>127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</vt:lpstr>
      <vt:lpstr>Raleway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Tatiana Spektor</cp:lastModifiedBy>
  <cp:revision>2</cp:revision>
  <dcterms:created xsi:type="dcterms:W3CDTF">2024-09-26T20:53:41Z</dcterms:created>
  <dcterms:modified xsi:type="dcterms:W3CDTF">2024-09-26T21:23:28Z</dcterms:modified>
</cp:coreProperties>
</file>